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6"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eaLnBrk="1" latinLnBrk="0" hangingPunct="1"/>
            <a:fld id="{C699CB88-5E1A-4FAC-892A-60949ACB1F6F}" type="datetimeFigureOut">
              <a:rPr lang="en-US" smtClean="0"/>
              <a:pPr eaLnBrk="1" latinLnBrk="0" hangingPunct="1"/>
              <a:t>11/24/2018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eaLnBrk="1" latinLnBrk="0" hangingPunct="1"/>
            <a:fld id="{C699CB88-5E1A-4FAC-892A-60949ACB1F6F}" type="datetimeFigureOut">
              <a:rPr lang="en-US" smtClean="0"/>
              <a:pPr eaLnBrk="1" latinLnBrk="0" hangingPunct="1"/>
              <a:t>11/24/2018</a:t>
            </a:fld>
            <a:endParaRPr lang="en-US"/>
          </a:p>
        </p:txBody>
      </p:sp>
      <p:sp>
        <p:nvSpPr>
          <p:cNvPr id="27" name="Slide Number Placeholder 26"/>
          <p:cNvSpPr>
            <a:spLocks noGrp="1"/>
          </p:cNvSpPr>
          <p:nvPr>
            <p:ph type="sldNum" sz="quarter" idx="11"/>
          </p:nvPr>
        </p:nvSpPr>
        <p:spPr/>
        <p:txBody>
          <a:bodyPr rtlCol="0"/>
          <a:lstStyle/>
          <a:p>
            <a:fld id="{91974DF9-AD47-4691-BA21-BBFCE3637A9A}" type="slidenum">
              <a:rPr kumimoji="0" lang="en-US" smtClean="0"/>
              <a:pPr eaLnBrk="1" latinLnBrk="0" hangingPunct="1"/>
              <a:t>‹#›</a:t>
            </a:fld>
            <a:endParaRPr kumimoji="0"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eaLnBrk="1" latinLnBrk="0" hangingPunct="1"/>
            <a:fld id="{C699CB88-5E1A-4FAC-892A-60949ACB1F6F}" type="datetimeFigureOut">
              <a:rPr lang="en-US" smtClean="0"/>
              <a:pPr eaLnBrk="1" latinLnBrk="0" hangingPunct="1"/>
              <a:t>11/24/2018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eaLnBrk="1" latinLnBrk="0" hangingPunct="1"/>
            <a:fld id="{C699CB88-5E1A-4FAC-892A-60949ACB1F6F}" type="datetimeFigureOut">
              <a:rPr lang="en-US" smtClean="0"/>
              <a:pPr eaLnBrk="1" latinLnBrk="0" hangingPunct="1"/>
              <a:t>11/24/2018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1974DF9-AD47-4691-BA21-BBFCE3637A9A}" type="slidenum">
              <a:rPr kumimoji="0" lang="en-US" smtClean="0"/>
              <a:pPr eaLnBrk="1" latinLnBrk="0" hangingPunct="1"/>
              <a:t>‹#›</a:t>
            </a:fld>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2286000"/>
            <a:ext cx="4648200" cy="1524000"/>
          </a:xfrm>
          <a:prstGeom prst="rect">
            <a:avLst/>
          </a:prstGeom>
        </p:spPr>
        <p:txBody>
          <a:bodyPr>
            <a:normAutofit fontScale="82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b="1" dirty="0" smtClean="0">
                <a:solidFill>
                  <a:schemeClr val="tx1"/>
                </a:solidFill>
                <a:latin typeface="Times New Roman" pitchFamily="18" charset="0"/>
                <a:cs typeface="Times New Roman" pitchFamily="18" charset="0"/>
              </a:rPr>
              <a:t>Computer</a:t>
            </a:r>
            <a:endParaRPr lang="en-US" sz="4800" b="1" dirty="0">
              <a:solidFill>
                <a:schemeClr val="tx1"/>
              </a:solidFill>
              <a:latin typeface="Times New Roman" pitchFamily="18" charset="0"/>
              <a:cs typeface="Times New Roman" pitchFamily="18" charset="0"/>
            </a:endParaRPr>
          </a:p>
          <a:p>
            <a:pPr algn="ct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Lecture </a:t>
            </a:r>
            <a:r>
              <a:rPr lang="en-US" b="1" dirty="0" smtClean="0">
                <a:solidFill>
                  <a:schemeClr val="tx1"/>
                </a:solidFill>
                <a:latin typeface="Times New Roman" pitchFamily="18" charset="0"/>
                <a:cs typeface="Times New Roman" pitchFamily="18" charset="0"/>
              </a:rPr>
              <a:t>9</a:t>
            </a:r>
            <a:endParaRPr lang="ar-IQ"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1905000" y="4114800"/>
            <a:ext cx="4953000" cy="914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b="1" dirty="0" smtClean="0">
                <a:latin typeface="Times New Roman" pitchFamily="18" charset="0"/>
                <a:cs typeface="Times New Roman" pitchFamily="18" charset="0"/>
              </a:rPr>
              <a:t>Dr. Nada Abdullah </a:t>
            </a:r>
            <a:r>
              <a:rPr lang="en-US" b="1" dirty="0" err="1" smtClean="0">
                <a:latin typeface="Times New Roman" pitchFamily="18" charset="0"/>
                <a:cs typeface="Times New Roman" pitchFamily="18" charset="0"/>
              </a:rPr>
              <a:t>Rasheed</a:t>
            </a:r>
            <a:endParaRPr lang="en-US" b="1" dirty="0" smtClean="0">
              <a:latin typeface="Times New Roman" pitchFamily="18" charset="0"/>
              <a:cs typeface="Times New Roman" pitchFamily="18" charset="0"/>
            </a:endParaRPr>
          </a:p>
          <a:p>
            <a:pPr algn="ctr"/>
            <a:r>
              <a:rPr lang="en-US" b="1" dirty="0">
                <a:latin typeface="Times New Roman" pitchFamily="18" charset="0"/>
                <a:cs typeface="Times New Roman" pitchFamily="18" charset="0"/>
              </a:rPr>
              <a:t>Assist prof. / Computer </a:t>
            </a:r>
            <a:r>
              <a:rPr lang="en-US" b="1" dirty="0" smtClean="0">
                <a:latin typeface="Times New Roman" pitchFamily="18" charset="0"/>
                <a:cs typeface="Times New Roman" pitchFamily="18" charset="0"/>
              </a:rPr>
              <a:t>Science</a:t>
            </a:r>
            <a:endParaRPr lang="ar-IQ" b="1" dirty="0">
              <a:latin typeface="Times New Roman" pitchFamily="18" charset="0"/>
              <a:cs typeface="Times New Roman" pitchFamily="18" charset="0"/>
            </a:endParaRPr>
          </a:p>
        </p:txBody>
      </p:sp>
      <p:pic>
        <p:nvPicPr>
          <p:cNvPr id="10" name="Picture 2" descr="صورة ذات صلة"/>
          <p:cNvPicPr>
            <a:picLocks noChangeAspect="1" noChangeArrowheads="1"/>
          </p:cNvPicPr>
          <p:nvPr/>
        </p:nvPicPr>
        <p:blipFill>
          <a:blip r:embed="rId2" cstate="print"/>
          <a:srcRect l="5206" r="4555"/>
          <a:stretch>
            <a:fillRect/>
          </a:stretch>
        </p:blipFill>
        <p:spPr bwMode="auto">
          <a:xfrm>
            <a:off x="6166556" y="762000"/>
            <a:ext cx="1600200" cy="1511727"/>
          </a:xfrm>
          <a:prstGeom prst="rect">
            <a:avLst/>
          </a:prstGeom>
          <a:noFill/>
        </p:spPr>
      </p:pic>
      <p:pic>
        <p:nvPicPr>
          <p:cNvPr id="11" name="Picture 1" descr="شعار العلو2م"/>
          <p:cNvPicPr>
            <a:picLocks noChangeAspect="1" noChangeArrowheads="1"/>
          </p:cNvPicPr>
          <p:nvPr/>
        </p:nvPicPr>
        <p:blipFill>
          <a:blip r:embed="rId3" cstate="print"/>
          <a:srcRect/>
          <a:stretch>
            <a:fillRect/>
          </a:stretch>
        </p:blipFill>
        <p:spPr bwMode="auto">
          <a:xfrm>
            <a:off x="762000" y="914400"/>
            <a:ext cx="1545752" cy="1518654"/>
          </a:xfrm>
          <a:prstGeom prst="rect">
            <a:avLst/>
          </a:prstGeom>
          <a:noFill/>
        </p:spPr>
      </p:pic>
    </p:spTree>
    <p:extLst>
      <p:ext uri="{BB962C8B-B14F-4D97-AF65-F5344CB8AC3E}">
        <p14:creationId xmlns:p14="http://schemas.microsoft.com/office/powerpoint/2010/main" val="210248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482025"/>
            <a:ext cx="3219151" cy="584775"/>
          </a:xfrm>
          <a:prstGeom prst="rect">
            <a:avLst/>
          </a:prstGeom>
        </p:spPr>
        <p:txBody>
          <a:bodyPr wrap="none">
            <a:spAutoFit/>
          </a:bodyPr>
          <a:lstStyle/>
          <a:p>
            <a:pPr rtl="1"/>
            <a:r>
              <a:rPr lang="en-US" sz="3200" b="1" dirty="0">
                <a:solidFill>
                  <a:srgbClr val="C00000"/>
                </a:solidFill>
                <a:latin typeface="Times New Roman" pitchFamily="18" charset="0"/>
                <a:cs typeface="Times New Roman" pitchFamily="18"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4290550325"/>
              </p:ext>
            </p:extLst>
          </p:nvPr>
        </p:nvGraphicFramePr>
        <p:xfrm>
          <a:off x="1143000" y="1752600"/>
          <a:ext cx="7315200" cy="2316480"/>
        </p:xfrm>
        <a:graphic>
          <a:graphicData uri="http://schemas.openxmlformats.org/drawingml/2006/table">
            <a:tbl>
              <a:tblPr rtl="1" firstRow="1" firstCol="1" bandRow="1">
                <a:tableStyleId>{BC89EF96-8CEA-46FF-86C4-4CE0E7609802}</a:tableStyleId>
              </a:tblPr>
              <a:tblGrid>
                <a:gridCol w="5762371"/>
                <a:gridCol w="1552829"/>
              </a:tblGrid>
              <a:tr h="361230">
                <a:tc>
                  <a:txBody>
                    <a:bodyPr/>
                    <a:lstStyle/>
                    <a:p>
                      <a:pPr marL="0" marR="0" algn="l" rtl="1">
                        <a:lnSpc>
                          <a:spcPct val="150000"/>
                        </a:lnSpc>
                        <a:spcBef>
                          <a:spcPts val="0"/>
                        </a:spcBef>
                        <a:spcAft>
                          <a:spcPts val="0"/>
                        </a:spcAft>
                      </a:pPr>
                      <a:r>
                        <a:rPr lang="en-US" sz="1600" dirty="0">
                          <a:effectLst/>
                          <a:latin typeface="Times New Roman" pitchFamily="18" charset="0"/>
                          <a:cs typeface="Times New Roman" pitchFamily="18" charset="0"/>
                        </a:rPr>
                        <a:t>Subject</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err="1">
                          <a:effectLst/>
                          <a:latin typeface="Times New Roman" pitchFamily="18" charset="0"/>
                          <a:cs typeface="Times New Roman" pitchFamily="18" charset="0"/>
                        </a:rPr>
                        <a:t>Lec</a:t>
                      </a:r>
                      <a:r>
                        <a:rPr lang="en-US" sz="1600" dirty="0">
                          <a:effectLst/>
                          <a:latin typeface="Times New Roman" pitchFamily="18" charset="0"/>
                          <a:cs typeface="Times New Roman" pitchFamily="18" charset="0"/>
                        </a:rPr>
                        <a:t>. No.</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pPr algn="just"/>
                      <a:r>
                        <a:rPr lang="en-US" sz="1600" b="1" dirty="0" smtClean="0"/>
                        <a:t>Convert Decimal to Binary &amp; Binary to Decimal Numbers Systems</a:t>
                      </a:r>
                      <a:endParaRPr lang="en-US" sz="1600" dirty="0"/>
                    </a:p>
                  </a:txBody>
                  <a:tcPr marL="57547" marR="57547" marT="0" marB="0" anchor="ctr"/>
                </a:tc>
                <a:tc>
                  <a:txBody>
                    <a:bodyPr/>
                    <a:lstStyle/>
                    <a:p>
                      <a:pPr marL="0" marR="0" algn="ctr" rtl="1">
                        <a:lnSpc>
                          <a:spcPct val="150000"/>
                        </a:lnSpc>
                        <a:spcBef>
                          <a:spcPts val="0"/>
                        </a:spcBef>
                        <a:spcAft>
                          <a:spcPts val="0"/>
                        </a:spcAft>
                      </a:pPr>
                      <a:r>
                        <a:rPr lang="en-US" sz="1600" b="1" dirty="0" smtClean="0">
                          <a:effectLst/>
                          <a:latin typeface="Times New Roman" pitchFamily="18" charset="0"/>
                          <a:cs typeface="Times New Roman" pitchFamily="18" charset="0"/>
                        </a:rPr>
                        <a:t>3</a:t>
                      </a:r>
                      <a:endParaRPr lang="en-US" sz="1050" b="1" dirty="0">
                        <a:effectLst/>
                        <a:latin typeface="Times New Roman" pitchFamily="18" charset="0"/>
                        <a:ea typeface="Calibri"/>
                        <a:cs typeface="Times New Roman" pitchFamily="18" charset="0"/>
                      </a:endParaRPr>
                    </a:p>
                  </a:txBody>
                  <a:tcPr marL="57547" marR="57547" marT="0" marB="0"/>
                </a:tc>
              </a:tr>
              <a:tr h="361230">
                <a:tc>
                  <a:txBody>
                    <a:bodyPr/>
                    <a:lstStyle/>
                    <a:p>
                      <a:pPr>
                        <a:lnSpc>
                          <a:spcPct val="150000"/>
                        </a:lnSpc>
                      </a:pPr>
                      <a:r>
                        <a:rPr lang="en-US" sz="1600" b="1" dirty="0" smtClean="0"/>
                        <a:t>Introduction</a:t>
                      </a:r>
                      <a:endParaRPr lang="en-US" sz="1600" dirty="0">
                        <a:latin typeface="Times New Roman" pitchFamily="18" charset="0"/>
                        <a:cs typeface="Times New Roman" pitchFamily="18" charset="0"/>
                      </a:endParaRPr>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3</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r h="36123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b="1" dirty="0" smtClean="0"/>
                        <a:t>Decimal Number System</a:t>
                      </a:r>
                      <a:endParaRPr lang="en-US" sz="1600" dirty="0" smtClean="0"/>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4</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r h="36123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en-US" sz="1600" b="1" kern="1200" dirty="0" smtClean="0">
                          <a:solidFill>
                            <a:schemeClr val="tx1"/>
                          </a:solidFill>
                          <a:latin typeface="+mn-lt"/>
                          <a:ea typeface="+mn-ea"/>
                          <a:cs typeface="+mn-cs"/>
                        </a:rPr>
                        <a:t>Binary Number System</a:t>
                      </a:r>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6</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r h="36123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b="1" dirty="0" smtClean="0"/>
                        <a:t>Convert Binary to Decimal System</a:t>
                      </a:r>
                      <a:endParaRPr lang="en-US" sz="1600" dirty="0" smtClean="0"/>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7</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bl>
          </a:graphicData>
        </a:graphic>
      </p:graphicFrame>
    </p:spTree>
    <p:extLst>
      <p:ext uri="{BB962C8B-B14F-4D97-AF65-F5344CB8AC3E}">
        <p14:creationId xmlns:p14="http://schemas.microsoft.com/office/powerpoint/2010/main" val="407293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1143000"/>
            <a:ext cx="5638800" cy="646331"/>
          </a:xfrm>
          <a:prstGeom prst="rect">
            <a:avLst/>
          </a:prstGeom>
        </p:spPr>
        <p:txBody>
          <a:bodyPr wrap="square">
            <a:spAutoFit/>
          </a:bodyPr>
          <a:lstStyle/>
          <a:p>
            <a:pPr algn="ctr"/>
            <a:r>
              <a:rPr lang="en-US" b="1" dirty="0"/>
              <a:t>Convert Decimal to Binary &amp; Binary to Decimal Numbers Systems</a:t>
            </a:r>
            <a:endParaRPr lang="en-US" dirty="0"/>
          </a:p>
        </p:txBody>
      </p:sp>
      <p:sp>
        <p:nvSpPr>
          <p:cNvPr id="5" name="Rectangle 4"/>
          <p:cNvSpPr/>
          <p:nvPr/>
        </p:nvSpPr>
        <p:spPr>
          <a:xfrm>
            <a:off x="609600" y="2215277"/>
            <a:ext cx="8229600" cy="3781356"/>
          </a:xfrm>
          <a:prstGeom prst="rect">
            <a:avLst/>
          </a:prstGeom>
        </p:spPr>
        <p:txBody>
          <a:bodyPr wrap="square">
            <a:spAutoFit/>
          </a:bodyPr>
          <a:lstStyle/>
          <a:p>
            <a:pPr algn="just">
              <a:lnSpc>
                <a:spcPct val="150000"/>
              </a:lnSpc>
            </a:pPr>
            <a:r>
              <a:rPr lang="en-US" b="1" dirty="0"/>
              <a:t>Introduction </a:t>
            </a:r>
            <a:endParaRPr lang="en-US" dirty="0"/>
          </a:p>
          <a:p>
            <a:pPr algn="just">
              <a:lnSpc>
                <a:spcPct val="150000"/>
              </a:lnSpc>
            </a:pPr>
            <a:r>
              <a:rPr lang="en-US" dirty="0"/>
              <a:t>When we type some letters or words, the computer translates them in numbers as computers can understand only numbers. A computer can understand the positional number system where there are only a few symbols called digits and these symbols represent different values depending on the position they occupy in the number.</a:t>
            </a:r>
          </a:p>
          <a:p>
            <a:pPr algn="just">
              <a:lnSpc>
                <a:spcPct val="150000"/>
              </a:lnSpc>
            </a:pPr>
            <a:r>
              <a:rPr lang="en-US" dirty="0"/>
              <a:t>The value of each digit in a number can be determined using - The digit The position of the digit in the number The base of the number system (where the base is defined as the total number of digits available in the number system).</a:t>
            </a:r>
            <a:endParaRPr lang="en-US" dirty="0"/>
          </a:p>
        </p:txBody>
      </p:sp>
    </p:spTree>
    <p:extLst>
      <p:ext uri="{BB962C8B-B14F-4D97-AF65-F5344CB8AC3E}">
        <p14:creationId xmlns:p14="http://schemas.microsoft.com/office/powerpoint/2010/main" val="361993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66843"/>
            <a:ext cx="8305800" cy="3781356"/>
          </a:xfrm>
          <a:prstGeom prst="rect">
            <a:avLst/>
          </a:prstGeom>
        </p:spPr>
        <p:txBody>
          <a:bodyPr wrap="square">
            <a:spAutoFit/>
          </a:bodyPr>
          <a:lstStyle/>
          <a:p>
            <a:pPr algn="just">
              <a:lnSpc>
                <a:spcPct val="150000"/>
              </a:lnSpc>
            </a:pPr>
            <a:r>
              <a:rPr lang="en-US" b="1" dirty="0"/>
              <a:t>Decimal Number System</a:t>
            </a:r>
            <a:endParaRPr lang="en-US" dirty="0"/>
          </a:p>
          <a:p>
            <a:pPr algn="just">
              <a:lnSpc>
                <a:spcPct val="150000"/>
              </a:lnSpc>
            </a:pPr>
            <a:r>
              <a:rPr lang="en-US" dirty="0"/>
              <a:t>The number system that we use in our day-to-day life is the decimal number system. The decimal number system has a base 10 as it uses 10 digits from 0 to 9. Decimal number system, the successive positions to the left of the decimal point represent units, tens, hundreds, thousands, and so on.</a:t>
            </a:r>
          </a:p>
          <a:p>
            <a:pPr algn="just">
              <a:lnSpc>
                <a:spcPct val="150000"/>
              </a:lnSpc>
            </a:pPr>
            <a:r>
              <a:rPr lang="en-US" dirty="0"/>
              <a:t>Each position represents a specific power of the base (10). For example, the decimal number 1234 consists of the digit 4 in the units position, 3 in the tens position, 2 in the hundreds position, and 1 in the thousands position. Its value can be written as</a:t>
            </a:r>
          </a:p>
        </p:txBody>
      </p:sp>
    </p:spTree>
    <p:extLst>
      <p:ext uri="{BB962C8B-B14F-4D97-AF65-F5344CB8AC3E}">
        <p14:creationId xmlns:p14="http://schemas.microsoft.com/office/powerpoint/2010/main" val="3793688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28507"/>
            <a:ext cx="7696200" cy="3046988"/>
          </a:xfrm>
          <a:prstGeom prst="rect">
            <a:avLst/>
          </a:prstGeom>
        </p:spPr>
        <p:txBody>
          <a:bodyPr wrap="square">
            <a:spAutoFit/>
          </a:bodyPr>
          <a:lstStyle/>
          <a:p>
            <a:pPr>
              <a:lnSpc>
                <a:spcPct val="150000"/>
              </a:lnSpc>
            </a:pPr>
            <a:r>
              <a:rPr lang="en-US" sz="3200" dirty="0">
                <a:latin typeface="Times New Roman" pitchFamily="18" charset="0"/>
                <a:cs typeface="Times New Roman" pitchFamily="18" charset="0"/>
              </a:rPr>
              <a:t>(1x1000)+ (2x100)+ (3x10)+ (4xl)</a:t>
            </a:r>
          </a:p>
          <a:p>
            <a:pPr>
              <a:lnSpc>
                <a:spcPct val="150000"/>
              </a:lnSpc>
            </a:pPr>
            <a:r>
              <a:rPr lang="en-US" sz="3200" dirty="0">
                <a:latin typeface="Times New Roman" pitchFamily="18" charset="0"/>
                <a:cs typeface="Times New Roman" pitchFamily="18" charset="0"/>
              </a:rPr>
              <a:t>(1x10</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(2x10</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 (3x10</a:t>
            </a:r>
            <a:r>
              <a:rPr lang="en-US" sz="3200" baseline="30000" dirty="0">
                <a:latin typeface="Times New Roman" pitchFamily="18" charset="0"/>
                <a:cs typeface="Times New Roman" pitchFamily="18" charset="0"/>
              </a:rPr>
              <a:t>1</a:t>
            </a:r>
            <a:r>
              <a:rPr lang="en-US" sz="3200" dirty="0">
                <a:latin typeface="Times New Roman" pitchFamily="18" charset="0"/>
                <a:cs typeface="Times New Roman" pitchFamily="18" charset="0"/>
              </a:rPr>
              <a:t>)+ (4xl0</a:t>
            </a:r>
            <a:r>
              <a:rPr lang="en-US" sz="3200" baseline="30000" dirty="0">
                <a:latin typeface="Times New Roman" pitchFamily="18" charset="0"/>
                <a:cs typeface="Times New Roman" pitchFamily="18" charset="0"/>
              </a:rPr>
              <a:t>0</a:t>
            </a:r>
            <a:r>
              <a:rPr lang="en-US" sz="3200" dirty="0">
                <a:latin typeface="Times New Roman" pitchFamily="18" charset="0"/>
                <a:cs typeface="Times New Roman" pitchFamily="18" charset="0"/>
              </a:rPr>
              <a:t>)</a:t>
            </a:r>
          </a:p>
          <a:p>
            <a:pPr>
              <a:lnSpc>
                <a:spcPct val="150000"/>
              </a:lnSpc>
            </a:pPr>
            <a:r>
              <a:rPr lang="en-US" sz="3200" dirty="0">
                <a:latin typeface="Times New Roman" pitchFamily="18" charset="0"/>
                <a:cs typeface="Times New Roman" pitchFamily="18" charset="0"/>
              </a:rPr>
              <a:t>1000 + 200 + 30 + 4</a:t>
            </a:r>
          </a:p>
          <a:p>
            <a:pPr>
              <a:lnSpc>
                <a:spcPct val="150000"/>
              </a:lnSpc>
            </a:pPr>
            <a:r>
              <a:rPr lang="en-US" sz="3200" dirty="0">
                <a:latin typeface="Times New Roman" pitchFamily="18" charset="0"/>
                <a:cs typeface="Times New Roman" pitchFamily="18" charset="0"/>
              </a:rPr>
              <a:t>1234</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03393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43000"/>
            <a:ext cx="8001000" cy="4524315"/>
          </a:xfrm>
          <a:prstGeom prst="rect">
            <a:avLst/>
          </a:prstGeom>
        </p:spPr>
        <p:txBody>
          <a:bodyPr wrap="square">
            <a:spAutoFit/>
          </a:bodyPr>
          <a:lstStyle/>
          <a:p>
            <a:pPr>
              <a:lnSpc>
                <a:spcPct val="150000"/>
              </a:lnSpc>
            </a:pPr>
            <a:r>
              <a:rPr lang="en-US" sz="2400" b="1" dirty="0">
                <a:latin typeface="Times New Roman" pitchFamily="18" charset="0"/>
                <a:cs typeface="Times New Roman" pitchFamily="18" charset="0"/>
              </a:rPr>
              <a:t>Binary Number System</a:t>
            </a:r>
            <a:endParaRPr lang="en-US" sz="2400" dirty="0">
              <a:latin typeface="Times New Roman" pitchFamily="18" charset="0"/>
              <a:cs typeface="Times New Roman" pitchFamily="18" charset="0"/>
            </a:endParaRPr>
          </a:p>
          <a:p>
            <a:pPr>
              <a:lnSpc>
                <a:spcPct val="150000"/>
              </a:lnSpc>
            </a:pPr>
            <a:r>
              <a:rPr lang="en-US" sz="2400" dirty="0">
                <a:latin typeface="Times New Roman" pitchFamily="18" charset="0"/>
                <a:cs typeface="Times New Roman" pitchFamily="18" charset="0"/>
              </a:rPr>
              <a:t>The characteristics of binary number systems are as follows:</a:t>
            </a:r>
          </a:p>
          <a:p>
            <a:pPr lvl="0">
              <a:lnSpc>
                <a:spcPct val="150000"/>
              </a:lnSpc>
            </a:pPr>
            <a:r>
              <a:rPr lang="en-US" sz="2400" dirty="0">
                <a:latin typeface="Times New Roman" pitchFamily="18" charset="0"/>
                <a:cs typeface="Times New Roman" pitchFamily="18" charset="0"/>
              </a:rPr>
              <a:t>Uses two digits, 0 and 1.</a:t>
            </a:r>
          </a:p>
          <a:p>
            <a:pPr lvl="0">
              <a:lnSpc>
                <a:spcPct val="150000"/>
              </a:lnSpc>
            </a:pPr>
            <a:r>
              <a:rPr lang="en-US" sz="2400" dirty="0">
                <a:latin typeface="Times New Roman" pitchFamily="18" charset="0"/>
                <a:cs typeface="Times New Roman" pitchFamily="18" charset="0"/>
              </a:rPr>
              <a:t>Also called base 2 number system</a:t>
            </a:r>
          </a:p>
          <a:p>
            <a:pPr lvl="0">
              <a:lnSpc>
                <a:spcPct val="150000"/>
              </a:lnSpc>
            </a:pPr>
            <a:r>
              <a:rPr lang="en-US" sz="2400" dirty="0">
                <a:latin typeface="Times New Roman" pitchFamily="18" charset="0"/>
                <a:cs typeface="Times New Roman" pitchFamily="18" charset="0"/>
              </a:rPr>
              <a:t>Each position in a binary number represents a 0 power of the base (2). Example 2</a:t>
            </a:r>
            <a:r>
              <a:rPr lang="en-US" sz="2400" baseline="30000" dirty="0">
                <a:latin typeface="Times New Roman" pitchFamily="18" charset="0"/>
                <a:cs typeface="Times New Roman" pitchFamily="18" charset="0"/>
              </a:rPr>
              <a:t>0</a:t>
            </a:r>
            <a:endParaRPr lang="en-US" sz="2400" dirty="0">
              <a:latin typeface="Times New Roman" pitchFamily="18" charset="0"/>
              <a:cs typeface="Times New Roman" pitchFamily="18" charset="0"/>
            </a:endParaRPr>
          </a:p>
          <a:p>
            <a:pPr lvl="0">
              <a:lnSpc>
                <a:spcPct val="150000"/>
              </a:lnSpc>
            </a:pPr>
            <a:r>
              <a:rPr lang="en-US" sz="2400" dirty="0">
                <a:latin typeface="Times New Roman" pitchFamily="18" charset="0"/>
                <a:cs typeface="Times New Roman" pitchFamily="18" charset="0"/>
              </a:rPr>
              <a:t>The last position in a binary number represents a × power of the base (2). Example 2</a:t>
            </a:r>
            <a:r>
              <a:rPr lang="en-US" sz="2400" baseline="30000" dirty="0">
                <a:latin typeface="Times New Roman" pitchFamily="18" charset="0"/>
                <a:cs typeface="Times New Roman" pitchFamily="18" charset="0"/>
              </a:rPr>
              <a:t>x</a:t>
            </a:r>
            <a:r>
              <a:rPr lang="en-US" sz="2400" dirty="0">
                <a:latin typeface="Times New Roman" pitchFamily="18" charset="0"/>
                <a:cs typeface="Times New Roman" pitchFamily="18" charset="0"/>
              </a:rPr>
              <a:t> where x represents the last position – 1.</a:t>
            </a:r>
          </a:p>
        </p:txBody>
      </p:sp>
    </p:spTree>
    <p:extLst>
      <p:ext uri="{BB962C8B-B14F-4D97-AF65-F5344CB8AC3E}">
        <p14:creationId xmlns:p14="http://schemas.microsoft.com/office/powerpoint/2010/main" val="229534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7696200" cy="1338828"/>
          </a:xfrm>
          <a:prstGeom prst="rect">
            <a:avLst/>
          </a:prstGeom>
        </p:spPr>
        <p:txBody>
          <a:bodyPr wrap="square">
            <a:spAutoFit/>
          </a:bodyPr>
          <a:lstStyle/>
          <a:p>
            <a:pPr algn="just">
              <a:lnSpc>
                <a:spcPct val="150000"/>
              </a:lnSpc>
            </a:pPr>
            <a:r>
              <a:rPr lang="en-US" dirty="0">
                <a:latin typeface="Times New Roman" pitchFamily="18" charset="0"/>
                <a:cs typeface="Times New Roman" pitchFamily="18" charset="0"/>
              </a:rPr>
              <a:t>Example (0)</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a:t>
            </a:r>
          </a:p>
          <a:p>
            <a:pPr lvl="0" algn="just">
              <a:lnSpc>
                <a:spcPct val="150000"/>
              </a:lnSpc>
            </a:pPr>
            <a:r>
              <a:rPr lang="en-US" dirty="0">
                <a:latin typeface="Times New Roman" pitchFamily="18" charset="0"/>
                <a:cs typeface="Times New Roman" pitchFamily="18" charset="0"/>
              </a:rPr>
              <a:t>The last position in a binary number represents a x power of the base (2). Example 2</a:t>
            </a:r>
            <a:r>
              <a:rPr lang="en-US" baseline="30000" dirty="0">
                <a:latin typeface="Times New Roman" pitchFamily="18" charset="0"/>
                <a:cs typeface="Times New Roman" pitchFamily="18" charset="0"/>
              </a:rPr>
              <a:t>x</a:t>
            </a:r>
            <a:r>
              <a:rPr lang="en-US" dirty="0">
                <a:latin typeface="Times New Roman" pitchFamily="18" charset="0"/>
                <a:cs typeface="Times New Roman" pitchFamily="18" charset="0"/>
              </a:rPr>
              <a:t> where x represents the last position – 1</a:t>
            </a:r>
          </a:p>
        </p:txBody>
      </p:sp>
      <p:sp>
        <p:nvSpPr>
          <p:cNvPr id="3" name="Rectangle 2"/>
          <p:cNvSpPr/>
          <p:nvPr/>
        </p:nvSpPr>
        <p:spPr>
          <a:xfrm>
            <a:off x="838200" y="2616875"/>
            <a:ext cx="7924800" cy="2950359"/>
          </a:xfrm>
          <a:prstGeom prst="rect">
            <a:avLst/>
          </a:prstGeom>
        </p:spPr>
        <p:txBody>
          <a:bodyPr wrap="square">
            <a:spAutoFit/>
          </a:bodyPr>
          <a:lstStyle/>
          <a:p>
            <a:pPr algn="just">
              <a:lnSpc>
                <a:spcPct val="150000"/>
              </a:lnSpc>
            </a:pPr>
            <a:r>
              <a:rPr lang="en-US" b="1" dirty="0"/>
              <a:t>Convert Binary to Decimal System</a:t>
            </a:r>
            <a:endParaRPr lang="en-US" dirty="0"/>
          </a:p>
          <a:p>
            <a:pPr algn="just">
              <a:lnSpc>
                <a:spcPct val="150000"/>
              </a:lnSpc>
            </a:pPr>
            <a:r>
              <a:rPr lang="en-US" b="1" dirty="0"/>
              <a:t>Step </a:t>
            </a:r>
            <a:r>
              <a:rPr lang="en-US" dirty="0"/>
              <a:t>1 - Determine the column (positional) value of each digit (this depends on the position of the digit and the base of the number system)</a:t>
            </a:r>
          </a:p>
          <a:p>
            <a:pPr algn="just">
              <a:lnSpc>
                <a:spcPct val="150000"/>
              </a:lnSpc>
            </a:pPr>
            <a:r>
              <a:rPr lang="en-US" b="1" dirty="0"/>
              <a:t>Step </a:t>
            </a:r>
            <a:r>
              <a:rPr lang="en-US" dirty="0"/>
              <a:t>2 - Multiply the obtained column values (in Step 1) by the digits in the corresponding columns.</a:t>
            </a:r>
          </a:p>
          <a:p>
            <a:pPr algn="just">
              <a:lnSpc>
                <a:spcPct val="150000"/>
              </a:lnSpc>
            </a:pPr>
            <a:r>
              <a:rPr lang="en-US" b="1" dirty="0"/>
              <a:t>Step </a:t>
            </a:r>
            <a:r>
              <a:rPr lang="en-US" dirty="0"/>
              <a:t>3 - Sum the products calculated in Step 2. The total is the equivalent value in decimal.</a:t>
            </a:r>
          </a:p>
        </p:txBody>
      </p:sp>
    </p:spTree>
    <p:extLst>
      <p:ext uri="{BB962C8B-B14F-4D97-AF65-F5344CB8AC3E}">
        <p14:creationId xmlns:p14="http://schemas.microsoft.com/office/powerpoint/2010/main" val="132625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9965" t="18210" r="28993" b="42284"/>
          <a:stretch/>
        </p:blipFill>
        <p:spPr bwMode="auto">
          <a:xfrm>
            <a:off x="990600" y="1333500"/>
            <a:ext cx="6934200" cy="4076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48905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TotalTime>
  <Words>478</Words>
  <Application>Microsoft Office PowerPoint</Application>
  <PresentationFormat>On-screen Show (4:3)</PresentationFormat>
  <Paragraphs>40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Urban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dc:creator>
  <cp:lastModifiedBy>Nada</cp:lastModifiedBy>
  <cp:revision>9</cp:revision>
  <dcterms:created xsi:type="dcterms:W3CDTF">2018-11-24T10:06:46Z</dcterms:created>
  <dcterms:modified xsi:type="dcterms:W3CDTF">2018-11-24T10:22:02Z</dcterms:modified>
</cp:coreProperties>
</file>